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7"/>
  </p:notesMasterIdLst>
  <p:sldIdLst>
    <p:sldId id="256" r:id="rId3"/>
    <p:sldId id="266" r:id="rId4"/>
    <p:sldId id="295" r:id="rId5"/>
    <p:sldId id="285" r:id="rId6"/>
    <p:sldId id="284" r:id="rId7"/>
    <p:sldId id="294" r:id="rId8"/>
    <p:sldId id="290" r:id="rId9"/>
    <p:sldId id="297" r:id="rId10"/>
    <p:sldId id="298" r:id="rId11"/>
    <p:sldId id="296" r:id="rId12"/>
    <p:sldId id="286" r:id="rId13"/>
    <p:sldId id="268" r:id="rId14"/>
    <p:sldId id="269" r:id="rId15"/>
    <p:sldId id="270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6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16:20:1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24575,'52'-2'0,"8"1"0,10 0 0,-2 2 0,-7 0 0,-3-2 0,-2 1 0,-2 0 0,-4 0 0,2 0 0,23 0 0,-30 0 0,33 0 0,-31 0 0,19 0 0,12 0 0,0-1 0,7 1 0,-1-1 0,-11 0 0,5 1 0,3 0 0,9 0 0,8 0 0,-8 1 0,-3 0 0,-6 1 0,-9 0 0,4 1 0,7-1 0,5-1 0,3 1 0,-8 0 0,-7 0 0,-9 1 0,-8 0 0,4 0 0,4-1 0,5 1 0,1 0 0,-15-1 0,-8-2 0,-7-1 0,-6 1 0,7 0 0,8 0 0,9 2 0,7 1 0,-7 0 0,-6-1 0,0 0 0,-3 1 0,-1 1 0,-2 0 0,-1-1 0,2-1 0,1-2 0,-1 0 0,-3 0 0,-7 0 0,-3 0 0,-2 0 0,3 0 0,6 0 0,6 0 0,4-1 0,-1 0 0,-7 1 0,5 0 0,3 0 0,3 0 0,11 0 0,-9 1 0,-1-1 0,-2 1 0,-7-1 0,-1 0 0,0 1 0,1 0 0,2 0 0,-1 0 0,3-2 0,-2 1 0,8-1 0,8-1 0,5 1 0,1-1 0,-8 2 0,-1 0 0,0 0 0,-7 0 0,6-1 0,1 0 0,5 1 0,10-1 0,-5 1 0,1-1 0,-2 1 0,-9-1 0,4 0 0,4 0 0,3 1 0,2-1 0,-13 0 0,-5 1 0,-1-1 0,-5 0 0,4 0 0,2-1 0,5 0 0,3 0 0,-7 0 0,-4 1 0,-3 0 0,10-1 0,-8 1 0,22-2 0,-15 2 0,14-1 0,-7 0 0,5 0 0,-20 0 0,-1 1 0,18-1 0,-16 0 0,-2 0 0,6 0 0,13-2 0,-11 0 0,-14 0 0,-8 1 0,-15 1 0,-5-1 0,-3 1 0,0 0 0,0 0 0,-1 1 0,-5-1 0,-5 1 0,-5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327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37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54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05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908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5972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10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12B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52" y="148513"/>
            <a:ext cx="7923693" cy="671294"/>
          </a:xfrm>
        </p:spPr>
        <p:txBody>
          <a:bodyPr/>
          <a:lstStyle/>
          <a:p>
            <a:r>
              <a:rPr lang="en-US" dirty="0"/>
              <a:t>Buffers – 7407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0D183F-3798-E49C-8AB5-4AB918E7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55" y="819807"/>
            <a:ext cx="7037890" cy="53991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8027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88D37-F823-9B2D-AF57-FA3470C08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0391A-37F0-FBB8-C2FC-3CBD9428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71" y="2857500"/>
            <a:ext cx="7923693" cy="1143000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95591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41A1262-DFBD-2FE2-13EC-BA42340B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" y="840829"/>
            <a:ext cx="7530597" cy="53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5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Programming the FPGA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E9D2E-8991-4FE3-B3B0-F67AB228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614" y="1451292"/>
            <a:ext cx="3148515" cy="12571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F38B4D5-4681-E10D-4D73-35DEC7537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" t="9960" r="39032" b="-9960"/>
          <a:stretch/>
        </p:blipFill>
        <p:spPr>
          <a:xfrm>
            <a:off x="5426614" y="3095447"/>
            <a:ext cx="2845435" cy="142916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6764B09-9C7B-34B4-F2C4-5382D29C7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2"/>
          <a:stretch/>
        </p:blipFill>
        <p:spPr>
          <a:xfrm>
            <a:off x="94592" y="1092844"/>
            <a:ext cx="5171473" cy="44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56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The FPGA Data Connection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200889B-DDB1-AB87-12EA-005D115A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10" y="1862824"/>
            <a:ext cx="4373690" cy="310449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E61AFB4-5631-EC70-45A2-0A74A4DD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62697"/>
            <a:ext cx="4547553" cy="188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Submit Final Project Proposals / Descriptions</a:t>
            </a:r>
            <a:endParaRPr lang="en-US" sz="22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Project Evaluation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Buffers/Drivers and Pull-Up/Down Resistors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Traffic Light Logic LED/3D Print - Individual, </a:t>
            </a:r>
            <a:r>
              <a:rPr lang="en-US" dirty="0" err="1"/>
              <a:t>Vasili</a:t>
            </a:r>
            <a:r>
              <a:rPr lang="en-US" dirty="0"/>
              <a:t> </a:t>
            </a:r>
            <a:r>
              <a:rPr lang="en-US" dirty="0" err="1"/>
              <a:t>Karalewich</a:t>
            </a:r>
            <a:endParaRPr lang="en-US" dirty="0"/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 will make a four-road intersection with traffic lights and will add logic to the VGA board to change the green/yellow/red lights.  I will display it by using green/yellow/red LED lights and printing traffic poles using a 3D printer.</a:t>
            </a:r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I will then add a second part that can be scaled up with 120 VAC transistors, so it can be used on a real traffic light.  I may also add an additional feature to detect cars at the light.</a:t>
            </a:r>
          </a:p>
          <a:p>
            <a:pPr indent="-457200">
              <a:buSzPts val="2000"/>
              <a:buFont typeface="+mj-lt"/>
              <a:buAutoNum type="arabicPeriod"/>
            </a:pP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Traffic Light – Luisa </a:t>
            </a:r>
            <a:r>
              <a:rPr lang="en-US" dirty="0" err="1"/>
              <a:t>Bonfim</a:t>
            </a:r>
            <a:r>
              <a:rPr lang="en-US" dirty="0"/>
              <a:t>, Mitchell </a:t>
            </a:r>
            <a:r>
              <a:rPr lang="en-US" dirty="0" err="1"/>
              <a:t>Reiff</a:t>
            </a:r>
            <a:r>
              <a:rPr lang="en-US" dirty="0"/>
              <a:t>, and I (Peter </a:t>
            </a:r>
            <a:r>
              <a:rPr lang="en-US" dirty="0" err="1"/>
              <a:t>Shikhman</a:t>
            </a:r>
            <a:r>
              <a:rPr lang="en-US" dirty="0"/>
              <a:t>)</a:t>
            </a:r>
          </a:p>
          <a:p>
            <a:pPr lvl="1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group will implement a traffic light controller using a finite state machine in VHDL.</a:t>
            </a:r>
          </a:p>
          <a:p>
            <a:pPr lvl="1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found some example resources online that we will use as inspiration for our implementation in creating our final result for the project.</a:t>
            </a: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endParaRPr lang="en-US" dirty="0"/>
          </a:p>
          <a:p>
            <a:pPr indent="-457200">
              <a:buSzPts val="2000"/>
              <a:buFont typeface="+mj-lt"/>
              <a:buAutoNum type="arabicPeriod"/>
            </a:pPr>
            <a:r>
              <a:rPr lang="en-US" dirty="0"/>
              <a:t>Tic-Tac-Toe – Riya Shrestha, </a:t>
            </a:r>
            <a:r>
              <a:rPr lang="en-US" dirty="0" err="1"/>
              <a:t>Rayhan</a:t>
            </a:r>
            <a:r>
              <a:rPr lang="en-US" dirty="0"/>
              <a:t> </a:t>
            </a:r>
            <a:r>
              <a:rPr lang="en-US" dirty="0" err="1"/>
              <a:t>Howlader</a:t>
            </a:r>
            <a:r>
              <a:rPr lang="en-US" dirty="0"/>
              <a:t>, Alex Gaskins, Nikola </a:t>
            </a:r>
            <a:r>
              <a:rPr lang="en-US" dirty="0" err="1"/>
              <a:t>Ciric</a:t>
            </a:r>
            <a:r>
              <a:rPr lang="en-US" dirty="0"/>
              <a:t>, Jackie Fang. </a:t>
            </a:r>
          </a:p>
          <a:p>
            <a:pPr lvl="1" indent="-457200">
              <a:buSzPts val="2000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We will be using previous project completed by Kevin Wards team as reference when working on this.</a:t>
            </a:r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Submitted Projects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687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177159"/>
            <a:ext cx="8366964" cy="493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In presentation and final report, </a:t>
            </a:r>
            <a:r>
              <a:rPr lang="en-US" sz="1600" dirty="0">
                <a:highlight>
                  <a:srgbClr val="FFFF00"/>
                </a:highlight>
              </a:rPr>
              <a:t>highlight the learning objectives </a:t>
            </a:r>
            <a:r>
              <a:rPr lang="en-US" sz="1600" dirty="0"/>
              <a:t>from the syllabus (8 of them).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Extra credit if you develop external hardware, off the board.</a:t>
            </a:r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Final report and presentation should include: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Block diagrams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Schematics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Logic, workflow, timing, or any other diagrams that help describe the project.</a:t>
            </a:r>
          </a:p>
          <a:p>
            <a:pPr marL="800100" lvl="1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Extra credit: oscilloscope screenshots.</a:t>
            </a:r>
            <a:br>
              <a:rPr lang="en-US" dirty="0"/>
            </a:br>
            <a:endParaRPr lang="en-US" sz="1600" dirty="0"/>
          </a:p>
          <a:p>
            <a:pPr marL="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A final presentation in front of the class.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Project will be evaluated by professors and peers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December 8</a:t>
            </a:r>
            <a:r>
              <a:rPr lang="en-US" sz="1400" baseline="30000" dirty="0"/>
              <a:t>th</a:t>
            </a:r>
            <a:r>
              <a:rPr lang="en-US" sz="1400" dirty="0"/>
              <a:t> and December 13</a:t>
            </a:r>
            <a:r>
              <a:rPr lang="en-US" sz="1400" baseline="30000" dirty="0"/>
              <a:t>th</a:t>
            </a:r>
            <a:r>
              <a:rPr lang="en-US" sz="1400" dirty="0"/>
              <a:t> </a:t>
            </a:r>
          </a:p>
          <a:p>
            <a:pPr marL="457200" lvl="1" indent="0">
              <a:buSzPts val="2000"/>
              <a:buNone/>
            </a:pPr>
            <a:endParaRPr lang="en-US" sz="1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7"/>
            <a:ext cx="7923694" cy="67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Project Evaluation Criteria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78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953832"/>
            <a:ext cx="8366964" cy="495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SzPts val="2000"/>
              <a:buNone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Develop technical documentation </a:t>
            </a:r>
            <a:r>
              <a:rPr lang="en-US" sz="1200" dirty="0">
                <a:latin typeface="ArialMT"/>
              </a:rPr>
              <a:t>of a complex digital system using hardware description language and schematic representations and to evaluate the correct function and performance based on simulations of the system.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Apply VHDL entity/architecture modeling </a:t>
            </a:r>
            <a:r>
              <a:rPr lang="en-US" sz="1200" dirty="0">
                <a:latin typeface="ArialMT"/>
              </a:rPr>
              <a:t>to represent component inputs and outputs and also internal signals, variables and operations.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Develop VHDL models of systems using behavioral, structural, and dataflow concepts </a:t>
            </a:r>
            <a:r>
              <a:rPr lang="en-US" sz="1200" dirty="0">
                <a:latin typeface="ArialMT"/>
              </a:rPr>
              <a:t>to describe the internal behavior and/or structure of the design.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Efficiently model a complex digital system </a:t>
            </a:r>
            <a:r>
              <a:rPr lang="en-US" sz="1200" dirty="0">
                <a:latin typeface="ArialMT"/>
              </a:rPr>
              <a:t>as a hierarchy of interconnected components, taking advantage of regularity and </a:t>
            </a:r>
            <a:r>
              <a:rPr lang="en-US" sz="1200" dirty="0">
                <a:highlight>
                  <a:srgbClr val="FFFF00"/>
                </a:highlight>
                <a:latin typeface="ArialMT"/>
              </a:rPr>
              <a:t>component re-use</a:t>
            </a:r>
            <a:r>
              <a:rPr lang="en-US" sz="1200" dirty="0">
                <a:latin typeface="ArialMT"/>
              </a:rPr>
              <a:t>. </a:t>
            </a: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 lvl="0" indent="-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Build VHDL models of complex digital circuits </a:t>
            </a:r>
            <a:r>
              <a:rPr lang="en-US" sz="1200" dirty="0">
                <a:latin typeface="ArialMT"/>
              </a:rPr>
              <a:t>suitable for synthesis where the target platform is an FPGA or ASIC logic library, and understand the limitations of VHDL as a synthesis language and know which particular styles of VHDL coding lead to efficient solutions. </a:t>
            </a:r>
          </a:p>
          <a:p>
            <a:pPr marL="342900" lvl="0" indent="-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latin typeface="ArialMT"/>
              </a:rPr>
              <a:t>Use VHDL to design complex synthesizable state machines using </a:t>
            </a:r>
            <a:r>
              <a:rPr lang="en-US" sz="1200" dirty="0">
                <a:highlight>
                  <a:srgbClr val="FFFF00"/>
                </a:highlight>
                <a:latin typeface="ArialMT"/>
              </a:rPr>
              <a:t>Mealy and/or Moore architectures. </a:t>
            </a:r>
            <a:br>
              <a:rPr lang="en-US" sz="1200" dirty="0">
                <a:highlight>
                  <a:srgbClr val="FFFF00"/>
                </a:highlight>
                <a:latin typeface="ArialMT"/>
              </a:rPr>
            </a:br>
            <a:endParaRPr lang="en-US" sz="1200" dirty="0">
              <a:highlight>
                <a:srgbClr val="FFFF00"/>
              </a:highlight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Write test vectors </a:t>
            </a:r>
            <a:r>
              <a:rPr lang="en-US" sz="1200" dirty="0">
                <a:latin typeface="ArialMT"/>
              </a:rPr>
              <a:t>for a digital system and develop a VHDL test-bench to apply these vectors using file-based input/output operations. </a:t>
            </a:r>
            <a:endParaRPr lang="en-US" sz="1200" dirty="0">
              <a:highlight>
                <a:srgbClr val="FFFF00"/>
              </a:highlight>
              <a:latin typeface="ArialMT"/>
            </a:endParaRPr>
          </a:p>
          <a:p>
            <a:pPr marL="342900">
              <a:buSzPts val="2000"/>
              <a:buFont typeface="+mj-lt"/>
              <a:buAutoNum type="arabicPeriod"/>
            </a:pPr>
            <a:endParaRPr lang="en-US" sz="1200" dirty="0">
              <a:latin typeface="ArialMT"/>
            </a:endParaRPr>
          </a:p>
          <a:p>
            <a:pPr marL="342900" lvl="0" indent="-342900">
              <a:buSzPts val="2000"/>
              <a:buFont typeface="+mj-lt"/>
              <a:buAutoNum type="arabicPeriod"/>
            </a:pPr>
            <a:r>
              <a:rPr lang="en-US" sz="1200" dirty="0">
                <a:highlight>
                  <a:srgbClr val="FFFF00"/>
                </a:highlight>
                <a:latin typeface="ArialMT"/>
              </a:rPr>
              <a:t>Represent and document designs, perform simulations</a:t>
            </a:r>
            <a:r>
              <a:rPr lang="en-US" sz="1200" dirty="0">
                <a:latin typeface="ArialMT"/>
              </a:rPr>
              <a:t>, and synthesize implementations using software tools provided by an FPGA vendor. 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6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200" dirty="0">
                <a:ea typeface="ＭＳ Ｐゴシック" panose="020B0600070205080204" pitchFamily="34" charset="-128"/>
              </a:rPr>
              <a:t>Learning Objectives</a:t>
            </a: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02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514322"/>
            <a:ext cx="8366964" cy="529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effectLst/>
                <a:latin typeface="ArialMT"/>
              </a:rPr>
              <a:t>Program Outcome 1: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Complex Problem Solving</a:t>
            </a:r>
            <a:r>
              <a:rPr lang="en-US" sz="1200" dirty="0">
                <a:effectLst/>
                <a:latin typeface="ArialMT"/>
              </a:rPr>
              <a:t>) </a:t>
            </a:r>
            <a:endParaRPr lang="en-US" sz="800" dirty="0">
              <a:effectLst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1.1 The student will be able to efficiently model a complex digital system as a hierarchy of interconnected components, taking advantage of regularity and component reuse. </a:t>
            </a:r>
            <a:endParaRPr lang="en-US" sz="12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1.2</a:t>
            </a:r>
            <a:r>
              <a:rPr lang="en-US" sz="1200" dirty="0">
                <a:effectLst/>
                <a:latin typeface="ArialMT"/>
              </a:rPr>
              <a:t> The student will be able to apply VHDL entity/architecture modeling to represent component inputs and outputs and also internal signals, variables, and operations. </a:t>
            </a:r>
            <a:endParaRPr lang="en-US" sz="12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1.3</a:t>
            </a:r>
            <a:r>
              <a:rPr lang="en-US" sz="1200" dirty="0">
                <a:effectLst/>
                <a:latin typeface="ArialMT"/>
              </a:rPr>
              <a:t> The student will be able to develop VHDL models of systems using behavioral, structural, and dataflow concepts to describe the internal behavior and/or structure of the design. </a:t>
            </a:r>
            <a:br>
              <a:rPr lang="en-US" sz="1000" dirty="0">
                <a:effectLst/>
                <a:latin typeface="ArialMT"/>
              </a:rPr>
            </a:br>
            <a:endParaRPr lang="en-US" sz="6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2: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Design</a:t>
            </a:r>
            <a:r>
              <a:rPr lang="en-US" sz="1200" dirty="0">
                <a:effectLst/>
                <a:latin typeface="ArialMT"/>
              </a:rPr>
              <a:t>)</a:t>
            </a:r>
            <a:endParaRPr lang="en-US" sz="1200" dirty="0">
              <a:latin typeface="ArialMT"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2.1 The student will be able to build VHDL models of complex digital circuits suitable for synthesis where the target platform is an FPGA or ASIC logic library. </a:t>
            </a:r>
            <a:endParaRPr lang="en-US" sz="1200" dirty="0"/>
          </a:p>
          <a:p>
            <a:pPr lvl="1"/>
            <a:r>
              <a:rPr lang="en-US" sz="1200" dirty="0">
                <a:effectLst/>
                <a:latin typeface="ArialMT"/>
              </a:rPr>
              <a:t>2.2 The student will be able to use VHDL to design complex synthesizable finite-state machines using Mealy and/or Moore architectures. </a:t>
            </a:r>
            <a:endParaRPr lang="en-US" sz="1200" dirty="0"/>
          </a:p>
          <a:p>
            <a:pPr lvl="1"/>
            <a:r>
              <a:rPr lang="en-US" sz="1200" dirty="0">
                <a:effectLst/>
                <a:latin typeface="ArialMT"/>
              </a:rPr>
              <a:t>2.3 The student will be able to write test vectors for a digital system and develop a VHDL test-bench to apply these vectors using file-based input/output operations. </a:t>
            </a:r>
            <a:br>
              <a:rPr lang="en-US" sz="1200" dirty="0">
                <a:effectLst/>
                <a:latin typeface="ArialMT"/>
              </a:rPr>
            </a:br>
            <a:endParaRPr lang="en-US" sz="12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3: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Communication</a:t>
            </a:r>
            <a:r>
              <a:rPr lang="en-US" sz="1200" dirty="0">
                <a:effectLst/>
                <a:latin typeface="ArialMT"/>
              </a:rPr>
              <a:t>) </a:t>
            </a:r>
            <a:endParaRPr lang="en-US" sz="800" dirty="0">
              <a:effectLst/>
            </a:endParaRPr>
          </a:p>
          <a:p>
            <a:pPr lvl="1"/>
            <a:r>
              <a:rPr lang="en-US" sz="1200" dirty="0">
                <a:latin typeface="ArialMT"/>
              </a:rPr>
              <a:t>3</a:t>
            </a:r>
            <a:r>
              <a:rPr lang="en-US" sz="1200" dirty="0">
                <a:effectLst/>
                <a:latin typeface="ArialMT"/>
              </a:rPr>
              <a:t>.1 The student will be able to develop technical documentation of a complex digital system using hardware description language and schematic representations and to evaluate the correct function and performance based on simulations of the system. </a:t>
            </a:r>
            <a:br>
              <a:rPr lang="en-US" sz="1200" dirty="0">
                <a:effectLst/>
                <a:latin typeface="ArialMT"/>
              </a:rPr>
            </a:br>
            <a:endParaRPr lang="en-US" sz="1200" dirty="0">
              <a:effectLst/>
            </a:endParaRPr>
          </a:p>
          <a:p>
            <a:r>
              <a:rPr lang="en-US" sz="1200" dirty="0">
                <a:effectLst/>
                <a:latin typeface="ArialMT"/>
              </a:rPr>
              <a:t>Program Outcome 6: (</a:t>
            </a:r>
            <a:r>
              <a:rPr lang="en-US" sz="1200" i="1" dirty="0">
                <a:effectLst/>
                <a:latin typeface="Arial" panose="020B0604020202020204" pitchFamily="34" charset="0"/>
              </a:rPr>
              <a:t>Experimentation</a:t>
            </a:r>
            <a:r>
              <a:rPr lang="en-US" sz="1200" dirty="0">
                <a:effectLst/>
                <a:latin typeface="ArialMT"/>
              </a:rPr>
              <a:t>)</a:t>
            </a:r>
            <a:endParaRPr lang="en-US" sz="1200" dirty="0">
              <a:latin typeface="ArialMT"/>
            </a:endParaRPr>
          </a:p>
          <a:p>
            <a:pPr lvl="1"/>
            <a:r>
              <a:rPr lang="en-US" sz="1200" dirty="0">
                <a:effectLst/>
                <a:latin typeface="ArialMT"/>
              </a:rPr>
              <a:t>1.3 The student will be able to represent and document designs, perform simulations, and synthesize implementations using software tools provided by an FPGA vendor. </a:t>
            </a:r>
            <a:endParaRPr lang="en-US" sz="1200" dirty="0">
              <a:effectLst/>
            </a:endParaRP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8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353137" y="90025"/>
            <a:ext cx="7923694" cy="6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dirty="0">
                <a:ea typeface="ＭＳ Ｐゴシック" panose="020B0600070205080204" pitchFamily="34" charset="-128"/>
              </a:rPr>
              <a:t>Outcomes</a:t>
            </a:r>
            <a:endParaRPr sz="24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91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Buffers or Drivers for Off-Board Control – 7407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EEFC0-F393-3E70-3A37-EB12553B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36" y="1084113"/>
            <a:ext cx="4576400" cy="2633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D8D697-223D-18E7-FB9A-B92DF613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64" y="2923885"/>
            <a:ext cx="4668467" cy="29394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9D3A52-6CF8-2BD7-80CF-2ED16996DB65}"/>
                  </a:ext>
                </a:extLst>
              </p14:cNvPr>
              <p14:cNvContentPartPr/>
              <p14:nvPr/>
            </p14:nvContentPartPr>
            <p14:xfrm>
              <a:off x="5414040" y="2103012"/>
              <a:ext cx="2963520" cy="30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9D3A52-6CF8-2BD7-80CF-2ED16996D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05040" y="2094012"/>
                <a:ext cx="2981160" cy="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10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Buffers or Drivers for Off-Board Control – 7407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106BF-251E-9D41-AEED-56A62F51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6" y="1620087"/>
            <a:ext cx="8123394" cy="412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4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464B4-0613-1F42-43F7-04FB3188E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9EE32-FEF4-C5F6-1012-D538A99C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Buffers or Drivers for Off-Board Control – 7407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36CC4-0BDA-181C-AD85-A46ADAF8C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6" y="1592834"/>
            <a:ext cx="6632028" cy="43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244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1044</Words>
  <Application>Microsoft Macintosh PowerPoint</Application>
  <PresentationFormat>On-screen Show (4:3)</PresentationFormat>
  <Paragraphs>111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Century Gothic</vt:lpstr>
      <vt:lpstr>Arial</vt:lpstr>
      <vt:lpstr>Times New Roman</vt:lpstr>
      <vt:lpstr>Calibri</vt:lpstr>
      <vt:lpstr>ArialMT</vt:lpstr>
      <vt:lpstr>Cover Slides</vt:lpstr>
      <vt:lpstr>Content - No Photos</vt:lpstr>
      <vt:lpstr>PowerPoint Presentation</vt:lpstr>
      <vt:lpstr>Agenda </vt:lpstr>
      <vt:lpstr>Submitted Projects </vt:lpstr>
      <vt:lpstr>Project Evaluation Criteria </vt:lpstr>
      <vt:lpstr>Learning Objectives</vt:lpstr>
      <vt:lpstr>Outcomes</vt:lpstr>
      <vt:lpstr>Buffers or Drivers for Off-Board Control – 7407</vt:lpstr>
      <vt:lpstr>Buffers or Drivers for Off-Board Control – 7407</vt:lpstr>
      <vt:lpstr>Buffers or Drivers for Off-Board Control – 7407</vt:lpstr>
      <vt:lpstr>Buffers – 7407</vt:lpstr>
      <vt:lpstr>Backup Slides</vt:lpstr>
      <vt:lpstr>Programming the FPGA </vt:lpstr>
      <vt:lpstr>Programming the FPGA </vt:lpstr>
      <vt:lpstr>The FPGA Data Connection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18</cp:revision>
  <dcterms:modified xsi:type="dcterms:W3CDTF">2022-11-17T16:35:35Z</dcterms:modified>
</cp:coreProperties>
</file>